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6" r:id="rId4"/>
    <p:sldId id="257" r:id="rId5"/>
    <p:sldId id="259" r:id="rId6"/>
    <p:sldId id="258" r:id="rId7"/>
    <p:sldId id="267" r:id="rId8"/>
    <p:sldId id="260" r:id="rId9"/>
    <p:sldId id="261" r:id="rId10"/>
    <p:sldId id="269" r:id="rId11"/>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852" y="-12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6" name="Holder 6"/>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7" name="Holder 7"/>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4" name="Holder 4"/>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5" name="Holder 5"/>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3" name="Holder 3"/>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4" name="Holder 4"/>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849600" y="352425"/>
            <a:ext cx="2152650" cy="1304925"/>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344988" y="288492"/>
            <a:ext cx="1609062" cy="16712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6505575" y="4514278"/>
            <a:ext cx="5276849" cy="666114"/>
          </a:xfrm>
          <a:prstGeom prst="rect">
            <a:avLst/>
          </a:prstGeom>
        </p:spPr>
        <p:txBody>
          <a:bodyPr wrap="square" lIns="0" tIns="0" rIns="0" bIns="0">
            <a:spAutoFit/>
          </a:bodyPr>
          <a:lstStyle>
            <a:lvl1pPr>
              <a:defRPr sz="4200" b="1" i="0">
                <a:solidFill>
                  <a:schemeClr val="tx1"/>
                </a:solidFill>
                <a:latin typeface="Cambria"/>
                <a:cs typeface="Cambri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60057" y="9691608"/>
            <a:ext cx="821055" cy="207009"/>
          </a:xfrm>
          <a:prstGeom prst="rect">
            <a:avLst/>
          </a:prstGeom>
        </p:spPr>
        <p:txBody>
          <a:bodyPr wrap="square" lIns="0" tIns="0" rIns="0" bIns="0">
            <a:spAutoFit/>
          </a:bodyPr>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a:xfrm>
            <a:off x="7160259" y="9650552"/>
            <a:ext cx="4577715" cy="238125"/>
          </a:xfrm>
          <a:prstGeom prst="rect">
            <a:avLst/>
          </a:prstGeom>
        </p:spPr>
        <p:txBody>
          <a:bodyPr wrap="square" lIns="0" tIns="0" rIns="0" bIns="0">
            <a:spAutoFit/>
          </a:bodyPr>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a:xfrm>
            <a:off x="17219930" y="9664839"/>
            <a:ext cx="539115" cy="238125"/>
          </a:xfrm>
          <a:prstGeom prst="rect">
            <a:avLst/>
          </a:prstGeom>
        </p:spPr>
        <p:txBody>
          <a:bodyPr wrap="square" lIns="0" tIns="0" rIns="0" bIns="0">
            <a:spAutoFit/>
          </a:bodyPr>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google.com/url?sa=i&amp;url=https%3A%2F%2Fask.learncbse.in%2Ft%2Fdistinguish-between-aerobic-and-anaerobic-respiration%2F17762&amp;psig=AOvVaw1Xy4vvcXsvLvs2hPcmwd25&amp;ust=1605585109089000&amp;source=images&amp;cd=vfe&amp;ved=0CAIQjRxqFwoTCMDb5YWVhu0CFQAAAAAdAAAAAB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url?sa=i&amp;url=https://ptskills.co.uk/respiratory-system-structures-and-functions/&amp;psig=AOvVaw1xKFUgEQHF85d0W1Cs0Nee&amp;ust=1603256416747000&amp;source=images&amp;cd=vfe&amp;ved=0CAIQjRxqFwoTCKD3wd6xwuwCFQAAAAAdAAAAABAp"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url?sa=i&amp;url=http://www.goldiesroom.org/Note%20Packets/13%20Human%20Other/00%20Human%20Other%20Systems--WHOLE.htm&amp;psig=AOvVaw2GS2tsVmvYTA-FtZLnTE94&amp;ust=1603257519788000&amp;source=images&amp;cd=vfe&amp;ved=0CAIQjRxqFwoTCMCqlO21wuwCFQAAAAAdAAAAABAD"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url?sa=i&amp;url=https://www.slideshare.net/khoocarolyn/2011-cellular-respiration&amp;psig=AOvVaw09146XUWkZqP0REv_auylu&amp;ust=1603257833127000&amp;source=images&amp;cd=vfe&amp;ved=0CAIQjRxqFwoTCMixp4O3wuwCFQAAAAAdAAAAABAJ"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sa=i&amp;url=https://www.quora.com/What-is-the-overall-equation-of-cellular-respiration-of-glucose&amp;psig=AOvVaw1VWCaXtK3ku6O5O4Irgyap&amp;ust=1603258089244000&amp;source=images&amp;cd=vfe&amp;ved=0CAIQjRxqFwoTCODwxfy3wuwCFQAAAAAdAAAAABAD" TargetMode="Externa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23900"/>
            <a:ext cx="15659100" cy="10287000"/>
          </a:xfrm>
          <a:custGeom>
            <a:avLst/>
            <a:gdLst/>
            <a:ahLst/>
            <a:cxnLst/>
            <a:rect l="l" t="t" r="r" b="b"/>
            <a:pathLst>
              <a:path w="15659100" h="10287000">
                <a:moveTo>
                  <a:pt x="0" y="10287000"/>
                </a:moveTo>
                <a:lnTo>
                  <a:pt x="15659100" y="10287000"/>
                </a:lnTo>
                <a:lnTo>
                  <a:pt x="15659100" y="0"/>
                </a:lnTo>
                <a:lnTo>
                  <a:pt x="0" y="0"/>
                </a:lnTo>
                <a:lnTo>
                  <a:pt x="0" y="10287000"/>
                </a:lnTo>
                <a:close/>
              </a:path>
            </a:pathLst>
          </a:custGeom>
          <a:solidFill>
            <a:srgbClr val="FFDE58"/>
          </a:solidFill>
        </p:spPr>
        <p:txBody>
          <a:bodyPr wrap="square" lIns="0" tIns="0" rIns="0" bIns="0" rtlCol="0"/>
          <a:lstStyle/>
          <a:p>
            <a:endParaRPr/>
          </a:p>
        </p:txBody>
      </p:sp>
      <p:sp>
        <p:nvSpPr>
          <p:cNvPr id="3" name="object 3"/>
          <p:cNvSpPr/>
          <p:nvPr/>
        </p:nvSpPr>
        <p:spPr>
          <a:xfrm>
            <a:off x="15849600" y="352425"/>
            <a:ext cx="2152650" cy="130492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76225" y="238125"/>
            <a:ext cx="1714500" cy="178117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5659100" y="0"/>
            <a:ext cx="2628900" cy="10287000"/>
          </a:xfrm>
          <a:custGeom>
            <a:avLst/>
            <a:gdLst/>
            <a:ahLst/>
            <a:cxnLst/>
            <a:rect l="l" t="t" r="r" b="b"/>
            <a:pathLst>
              <a:path w="2628900" h="10287000">
                <a:moveTo>
                  <a:pt x="0" y="10287000"/>
                </a:moveTo>
                <a:lnTo>
                  <a:pt x="2628900" y="10287000"/>
                </a:lnTo>
                <a:lnTo>
                  <a:pt x="2628900" y="0"/>
                </a:lnTo>
                <a:lnTo>
                  <a:pt x="0" y="0"/>
                </a:lnTo>
                <a:lnTo>
                  <a:pt x="0" y="10287000"/>
                </a:lnTo>
                <a:close/>
              </a:path>
            </a:pathLst>
          </a:custGeom>
          <a:solidFill>
            <a:srgbClr val="FFFFFF"/>
          </a:solidFill>
        </p:spPr>
        <p:txBody>
          <a:bodyPr wrap="square" lIns="0" tIns="0" rIns="0" bIns="0" rtlCol="0"/>
          <a:lstStyle/>
          <a:p>
            <a:endParaRPr/>
          </a:p>
        </p:txBody>
      </p:sp>
      <p:sp>
        <p:nvSpPr>
          <p:cNvPr id="6" name="object 6"/>
          <p:cNvSpPr/>
          <p:nvPr/>
        </p:nvSpPr>
        <p:spPr>
          <a:xfrm>
            <a:off x="16949737" y="1905000"/>
            <a:ext cx="0" cy="8382000"/>
          </a:xfrm>
          <a:custGeom>
            <a:avLst/>
            <a:gdLst/>
            <a:ahLst/>
            <a:cxnLst/>
            <a:rect l="l" t="t" r="r" b="b"/>
            <a:pathLst>
              <a:path h="8382000">
                <a:moveTo>
                  <a:pt x="0" y="0"/>
                </a:moveTo>
                <a:lnTo>
                  <a:pt x="0" y="8382000"/>
                </a:lnTo>
              </a:path>
            </a:pathLst>
          </a:custGeom>
          <a:ln w="47625">
            <a:solidFill>
              <a:srgbClr val="5F8368"/>
            </a:solidFill>
          </a:ln>
        </p:spPr>
        <p:txBody>
          <a:bodyPr wrap="square" lIns="0" tIns="0" rIns="0" bIns="0" rtlCol="0"/>
          <a:lstStyle/>
          <a:p>
            <a:endParaRPr/>
          </a:p>
        </p:txBody>
      </p:sp>
      <p:sp>
        <p:nvSpPr>
          <p:cNvPr id="7" name="object 7"/>
          <p:cNvSpPr/>
          <p:nvPr/>
        </p:nvSpPr>
        <p:spPr>
          <a:xfrm>
            <a:off x="15849600" y="352425"/>
            <a:ext cx="2152650" cy="1304925"/>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4495800" y="2933700"/>
            <a:ext cx="8534400" cy="1367041"/>
          </a:xfrm>
          <a:prstGeom prst="rect">
            <a:avLst/>
          </a:prstGeom>
        </p:spPr>
        <p:txBody>
          <a:bodyPr vert="horz" wrap="square" lIns="0" tIns="12700" rIns="0" bIns="0" rtlCol="0">
            <a:spAutoFit/>
          </a:bodyPr>
          <a:lstStyle/>
          <a:p>
            <a:pPr marL="12700">
              <a:lnSpc>
                <a:spcPct val="100000"/>
              </a:lnSpc>
              <a:spcBef>
                <a:spcPts val="100"/>
              </a:spcBef>
            </a:pPr>
            <a:r>
              <a:rPr lang="en-US" sz="8800" spc="10" dirty="0" smtClean="0">
                <a:solidFill>
                  <a:srgbClr val="FF0000"/>
                </a:solidFill>
              </a:rPr>
              <a:t>Respiration</a:t>
            </a:r>
            <a:endParaRPr sz="8800" dirty="0">
              <a:solidFill>
                <a:srgbClr val="FF0000"/>
              </a:solidFill>
            </a:endParaRPr>
          </a:p>
        </p:txBody>
      </p:sp>
      <p:sp>
        <p:nvSpPr>
          <p:cNvPr id="9" name="object 9"/>
          <p:cNvSpPr txBox="1"/>
          <p:nvPr/>
        </p:nvSpPr>
        <p:spPr>
          <a:xfrm>
            <a:off x="17204055" y="9717405"/>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78787"/>
                </a:solidFill>
                <a:latin typeface="Calibri"/>
                <a:cs typeface="Calibri"/>
              </a:rPr>
              <a:t>1</a:t>
            </a:r>
            <a:endParaRPr sz="1200">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914400" y="2366010"/>
            <a:ext cx="16459200" cy="276999"/>
          </a:xfrm>
        </p:spPr>
        <p:txBody>
          <a:bodyPr/>
          <a:lstStyle/>
          <a:p>
            <a:endParaRPr lang="en-US" dirty="0"/>
          </a:p>
        </p:txBody>
      </p:sp>
      <p:pic>
        <p:nvPicPr>
          <p:cNvPr id="16386" name="Picture 2" descr="Distinguish between Aerobic and. Anaerobic respiration - CBSE Class 10  Science - Learn CBSE Forum">
            <a:hlinkClick r:id="rId2"/>
          </p:cNvPr>
          <p:cNvPicPr>
            <a:picLocks noChangeAspect="1" noChangeArrowheads="1"/>
          </p:cNvPicPr>
          <p:nvPr/>
        </p:nvPicPr>
        <p:blipFill>
          <a:blip r:embed="rId3" cstate="print"/>
          <a:srcRect/>
          <a:stretch>
            <a:fillRect/>
          </a:stretch>
        </p:blipFill>
        <p:spPr bwMode="auto">
          <a:xfrm>
            <a:off x="762000" y="2247900"/>
            <a:ext cx="16687800" cy="7391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914400" y="2366010"/>
            <a:ext cx="16459200" cy="8248412"/>
          </a:xfrm>
        </p:spPr>
        <p:txBody>
          <a:bodyPr/>
          <a:lstStyle/>
          <a:p>
            <a:r>
              <a:rPr lang="en-US" sz="3200" dirty="0" smtClean="0"/>
              <a:t>OXYGEN</a:t>
            </a:r>
            <a:endParaRPr lang="en-US" sz="5400" dirty="0" smtClean="0"/>
          </a:p>
          <a:p>
            <a:r>
              <a:rPr lang="en-US" sz="3600" dirty="0" smtClean="0"/>
              <a:t>INHALING</a:t>
            </a:r>
          </a:p>
          <a:p>
            <a:r>
              <a:rPr lang="en-US" sz="3600" dirty="0" smtClean="0"/>
              <a:t>EXHALING</a:t>
            </a:r>
          </a:p>
          <a:p>
            <a:r>
              <a:rPr lang="en-US" sz="3600" dirty="0" smtClean="0"/>
              <a:t>CARBONDIOXIDE</a:t>
            </a:r>
          </a:p>
          <a:p>
            <a:r>
              <a:rPr lang="en-US" sz="3600" dirty="0" smtClean="0"/>
              <a:t>RESPIRATORY SYSTEM</a:t>
            </a:r>
          </a:p>
          <a:p>
            <a:r>
              <a:rPr lang="en-US" sz="3600" dirty="0" smtClean="0"/>
              <a:t>LUNGS</a:t>
            </a:r>
          </a:p>
          <a:p>
            <a:r>
              <a:rPr lang="en-US" sz="3600" dirty="0" smtClean="0"/>
              <a:t>BLOOD</a:t>
            </a:r>
          </a:p>
          <a:p>
            <a:r>
              <a:rPr lang="en-US" sz="3600" dirty="0" smtClean="0"/>
              <a:t>TRANSPIRATION</a:t>
            </a:r>
          </a:p>
          <a:p>
            <a:r>
              <a:rPr lang="en-US" sz="3600" dirty="0" smtClean="0"/>
              <a:t>PHOTOSYNTHESIS</a:t>
            </a:r>
          </a:p>
          <a:p>
            <a:r>
              <a:rPr lang="en-US" sz="3600" dirty="0" smtClean="0"/>
              <a:t>OZONE</a:t>
            </a:r>
          </a:p>
          <a:p>
            <a:r>
              <a:rPr lang="en-US" sz="3600" dirty="0" smtClean="0"/>
              <a:t>TRACHEA</a:t>
            </a:r>
          </a:p>
          <a:p>
            <a:r>
              <a:rPr lang="en-US" sz="3600" dirty="0" smtClean="0"/>
              <a:t>CORONA VIRUS</a:t>
            </a:r>
          </a:p>
          <a:p>
            <a:r>
              <a:rPr lang="en-US" sz="3600" dirty="0" smtClean="0"/>
              <a:t>CHLOROPHYLL</a:t>
            </a:r>
          </a:p>
          <a:p>
            <a:r>
              <a:rPr lang="en-US" sz="3600" dirty="0" smtClean="0"/>
              <a:t>STOMATA</a:t>
            </a:r>
          </a:p>
          <a:p>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914400" y="2366010"/>
            <a:ext cx="16459200" cy="276999"/>
          </a:xfrm>
        </p:spPr>
        <p:txBody>
          <a:bodyPr/>
          <a:lstStyle/>
          <a:p>
            <a:endParaRPr lang="en-US" dirty="0"/>
          </a:p>
        </p:txBody>
      </p:sp>
      <p:pic>
        <p:nvPicPr>
          <p:cNvPr id="1028" name="Picture 4" descr="RESPIRATORY SYSTEM STRUCTURES AND FUNCTIONS - PT Skills">
            <a:hlinkClick r:id="rId3"/>
          </p:cNvPr>
          <p:cNvPicPr>
            <a:picLocks noChangeAspect="1" noChangeArrowheads="1"/>
          </p:cNvPicPr>
          <p:nvPr/>
        </p:nvPicPr>
        <p:blipFill>
          <a:blip r:embed="rId4" cstate="print"/>
          <a:srcRect/>
          <a:stretch>
            <a:fillRect/>
          </a:stretch>
        </p:blipFill>
        <p:spPr bwMode="auto">
          <a:xfrm>
            <a:off x="990599" y="2247900"/>
            <a:ext cx="9486619" cy="6248400"/>
          </a:xfrm>
          <a:prstGeom prst="rect">
            <a:avLst/>
          </a:prstGeom>
          <a:noFill/>
        </p:spPr>
      </p:pic>
      <p:pic>
        <p:nvPicPr>
          <p:cNvPr id="1029" name="Picture 5"/>
          <p:cNvPicPr>
            <a:picLocks noChangeAspect="1" noChangeArrowheads="1"/>
          </p:cNvPicPr>
          <p:nvPr/>
        </p:nvPicPr>
        <p:blipFill>
          <a:blip r:embed="rId5" cstate="print"/>
          <a:srcRect/>
          <a:stretch>
            <a:fillRect/>
          </a:stretch>
        </p:blipFill>
        <p:spPr bwMode="auto">
          <a:xfrm>
            <a:off x="8686800" y="2324100"/>
            <a:ext cx="8899501"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p:nvPr/>
        </p:nvSpPr>
        <p:spPr>
          <a:xfrm>
            <a:off x="530859" y="9646284"/>
            <a:ext cx="821055" cy="243204"/>
          </a:xfrm>
          <a:prstGeom prst="rect">
            <a:avLst/>
          </a:prstGeom>
        </p:spPr>
        <p:txBody>
          <a:bodyPr vert="horz" wrap="square" lIns="0" tIns="15875" rIns="0" bIns="0" rtlCol="0">
            <a:spAutoFit/>
          </a:bodyPr>
          <a:lstStyle/>
          <a:p>
            <a:pPr marL="12700">
              <a:lnSpc>
                <a:spcPct val="100000"/>
              </a:lnSpc>
              <a:spcBef>
                <a:spcPts val="125"/>
              </a:spcBef>
            </a:pPr>
            <a:r>
              <a:rPr sz="1400" spc="15" dirty="0">
                <a:latin typeface="Calibri"/>
                <a:cs typeface="Calibri"/>
              </a:rPr>
              <a:t>5/26/2020</a:t>
            </a:r>
            <a:endParaRPr sz="1400">
              <a:latin typeface="Calibri"/>
              <a:cs typeface="Calibri"/>
            </a:endParaRPr>
          </a:p>
        </p:txBody>
      </p:sp>
      <p:sp>
        <p:nvSpPr>
          <p:cNvPr id="5" name="object 5"/>
          <p:cNvSpPr txBox="1"/>
          <p:nvPr/>
        </p:nvSpPr>
        <p:spPr>
          <a:xfrm>
            <a:off x="6130925" y="9663747"/>
            <a:ext cx="4578350" cy="242570"/>
          </a:xfrm>
          <a:prstGeom prst="rect">
            <a:avLst/>
          </a:prstGeom>
        </p:spPr>
        <p:txBody>
          <a:bodyPr vert="horz" wrap="square" lIns="0" tIns="15875" rIns="0" bIns="0" rtlCol="0">
            <a:spAutoFit/>
          </a:bodyPr>
          <a:lstStyle/>
          <a:p>
            <a:pPr marL="12700">
              <a:lnSpc>
                <a:spcPct val="100000"/>
              </a:lnSpc>
              <a:spcBef>
                <a:spcPts val="125"/>
              </a:spcBef>
            </a:pPr>
            <a:r>
              <a:rPr sz="1400" b="1" spc="10" dirty="0">
                <a:latin typeface="Cambria"/>
                <a:cs typeface="Cambria"/>
              </a:rPr>
              <a:t>TOPIC/COURSE</a:t>
            </a:r>
            <a:r>
              <a:rPr sz="1400" b="1" spc="-70" dirty="0">
                <a:latin typeface="Cambria"/>
                <a:cs typeface="Cambria"/>
              </a:rPr>
              <a:t> </a:t>
            </a:r>
            <a:r>
              <a:rPr sz="1400" b="1" dirty="0">
                <a:latin typeface="Cambria"/>
                <a:cs typeface="Cambria"/>
              </a:rPr>
              <a:t>CODE-NAME/FACULTY/DEPT/COLLEGE</a:t>
            </a:r>
            <a:endParaRPr sz="1400">
              <a:latin typeface="Cambria"/>
              <a:cs typeface="Cambria"/>
            </a:endParaRPr>
          </a:p>
        </p:txBody>
      </p:sp>
      <p:sp>
        <p:nvSpPr>
          <p:cNvPr id="6" name="object 6"/>
          <p:cNvSpPr txBox="1"/>
          <p:nvPr/>
        </p:nvSpPr>
        <p:spPr>
          <a:xfrm>
            <a:off x="17337405" y="9655809"/>
            <a:ext cx="421640" cy="243204"/>
          </a:xfrm>
          <a:prstGeom prst="rect">
            <a:avLst/>
          </a:prstGeom>
        </p:spPr>
        <p:txBody>
          <a:bodyPr vert="horz" wrap="square" lIns="0" tIns="15875" rIns="0" bIns="0" rtlCol="0">
            <a:spAutoFit/>
          </a:bodyPr>
          <a:lstStyle/>
          <a:p>
            <a:pPr marL="12700">
              <a:lnSpc>
                <a:spcPct val="100000"/>
              </a:lnSpc>
              <a:spcBef>
                <a:spcPts val="125"/>
              </a:spcBef>
            </a:pPr>
            <a:r>
              <a:rPr sz="1400" spc="45" dirty="0">
                <a:latin typeface="Cambria"/>
                <a:cs typeface="Cambria"/>
              </a:rPr>
              <a:t>2</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7" name="object 7"/>
          <p:cNvSpPr txBox="1">
            <a:spLocks noGrp="1"/>
          </p:cNvSpPr>
          <p:nvPr>
            <p:ph type="title"/>
          </p:nvPr>
        </p:nvSpPr>
        <p:spPr>
          <a:xfrm>
            <a:off x="2133600" y="0"/>
            <a:ext cx="13487399" cy="9618659"/>
          </a:xfrm>
          <a:prstGeom prst="rect">
            <a:avLst/>
          </a:prstGeom>
        </p:spPr>
        <p:txBody>
          <a:bodyPr vert="horz" wrap="square" lIns="0" tIns="15875" rIns="0" bIns="0" rtlCol="0">
            <a:spAutoFit/>
          </a:bodyPr>
          <a:lstStyle/>
          <a:p>
            <a:r>
              <a:rPr lang="en-US" sz="4800" dirty="0" smtClean="0"/>
              <a:t>Why do we respire?</a:t>
            </a:r>
            <a:br>
              <a:rPr lang="en-US" sz="4800" dirty="0" smtClean="0"/>
            </a:br>
            <a:r>
              <a:rPr lang="en-US" sz="4800" dirty="0" smtClean="0"/>
              <a:t>All the living organisms are made up of small microscopic units called the cells.</a:t>
            </a:r>
            <a:br>
              <a:rPr lang="en-US" sz="4800" dirty="0" smtClean="0"/>
            </a:br>
            <a:r>
              <a:rPr lang="en-US" sz="4800" dirty="0" smtClean="0"/>
              <a:t>These cells have different functions to perform in these organisms such as digestion, respiration, transportation and excretion.</a:t>
            </a:r>
            <a:br>
              <a:rPr lang="en-US" sz="4800" dirty="0" smtClean="0"/>
            </a:br>
            <a:r>
              <a:rPr lang="en-US" sz="4800" dirty="0" smtClean="0"/>
              <a:t>The cells can perform this function only if they get the energy to do so.</a:t>
            </a:r>
            <a:br>
              <a:rPr lang="en-US" sz="4800" dirty="0" smtClean="0"/>
            </a:br>
            <a:r>
              <a:rPr lang="en-US" sz="4800" dirty="0" smtClean="0"/>
              <a:t>Hence, all living organisms need food which gives them the required energy.</a:t>
            </a:r>
            <a:br>
              <a:rPr lang="en-US" sz="4800" dirty="0" smtClean="0"/>
            </a:br>
            <a:r>
              <a:rPr lang="en-US" sz="4800" dirty="0" smtClean="0"/>
              <a:t>The energy present in the food gets released when the organisms respire or breathe.</a:t>
            </a:r>
            <a:br>
              <a:rPr lang="en-US" sz="4800" dirty="0" smtClean="0"/>
            </a:br>
            <a:r>
              <a:rPr lang="en-US" sz="4800" b="0" dirty="0" smtClean="0"/>
              <a:t>.</a:t>
            </a:r>
            <a:endParaRPr lang="en-US" sz="48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286625" y="9248775"/>
            <a:ext cx="11001375" cy="1038225"/>
          </a:xfrm>
          <a:custGeom>
            <a:avLst/>
            <a:gdLst/>
            <a:ahLst/>
            <a:cxnLst/>
            <a:rect l="l" t="t" r="r" b="b"/>
            <a:pathLst>
              <a:path w="11001375" h="1038225">
                <a:moveTo>
                  <a:pt x="0" y="1038225"/>
                </a:moveTo>
                <a:lnTo>
                  <a:pt x="11001375" y="1038225"/>
                </a:lnTo>
                <a:lnTo>
                  <a:pt x="11001375" y="0"/>
                </a:lnTo>
                <a:lnTo>
                  <a:pt x="0" y="0"/>
                </a:lnTo>
                <a:lnTo>
                  <a:pt x="0" y="1038225"/>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2209800" y="1028700"/>
            <a:ext cx="13868400" cy="7399462"/>
          </a:xfrm>
          <a:prstGeom prst="rect">
            <a:avLst/>
          </a:prstGeom>
        </p:spPr>
        <p:txBody>
          <a:bodyPr vert="horz" wrap="square" lIns="0" tIns="12700" rIns="0" bIns="0" rtlCol="0">
            <a:spAutoFit/>
          </a:bodyPr>
          <a:lstStyle/>
          <a:p>
            <a:r>
              <a:rPr lang="en-US" sz="4800" b="0" dirty="0" smtClean="0"/>
              <a:t>RESPIRATION AND OXIDATION</a:t>
            </a:r>
            <a:br>
              <a:rPr lang="en-US" sz="4800" b="0" dirty="0" smtClean="0"/>
            </a:br>
            <a:r>
              <a:rPr lang="en-US" sz="4800" b="0" dirty="0" smtClean="0"/>
              <a:t>Energy is released from digested food through the process of respiration.</a:t>
            </a:r>
            <a:br>
              <a:rPr lang="en-US" sz="4800" b="0" dirty="0" smtClean="0"/>
            </a:br>
            <a:r>
              <a:rPr lang="en-US" sz="4800" b="0" dirty="0" smtClean="0"/>
              <a:t> The nutrients of the digested food react with oxygen in the body cells to release energy. </a:t>
            </a:r>
            <a:br>
              <a:rPr lang="en-US" sz="4800" b="0" dirty="0" smtClean="0"/>
            </a:br>
            <a:r>
              <a:rPr lang="en-US" sz="4800" b="0" dirty="0" smtClean="0"/>
              <a:t>The reaction with oxygen is known as oxidation. </a:t>
            </a:r>
            <a:br>
              <a:rPr lang="en-US" sz="4800" b="0" dirty="0" smtClean="0"/>
            </a:br>
            <a:r>
              <a:rPr lang="en-US" sz="4800" dirty="0" smtClean="0">
                <a:solidFill>
                  <a:srgbClr val="FF0000"/>
                </a:solidFill>
              </a:rPr>
              <a:t>Respiration is the process of taking in oxygen, using it for release of energy by oxidation of food, and eliminating the waste products—carbon dioxide and water.</a:t>
            </a:r>
            <a:endParaRPr lang="en-US" sz="4800" dirty="0">
              <a:solidFill>
                <a:srgbClr val="FF0000"/>
              </a:solidFill>
            </a:endParaRPr>
          </a:p>
        </p:txBody>
      </p:sp>
      <p:sp>
        <p:nvSpPr>
          <p:cNvPr id="5" name="object 5"/>
          <p:cNvSpPr txBox="1">
            <a:spLocks noGrp="1"/>
          </p:cNvSpPr>
          <p:nvPr>
            <p:ph type="sldNum" sz="quarter" idx="7"/>
          </p:nvPr>
        </p:nvSpPr>
        <p:spPr>
          <a:prstGeom prst="rect">
            <a:avLst/>
          </a:prstGeom>
        </p:spPr>
        <p:txBody>
          <a:bodyPr vert="horz" wrap="square" lIns="0" tIns="6985" rIns="0" bIns="0" rtlCol="0">
            <a:spAutoFit/>
          </a:bodyPr>
          <a:lstStyle/>
          <a:p>
            <a:pPr marL="130175">
              <a:lnSpc>
                <a:spcPct val="100000"/>
              </a:lnSpc>
              <a:spcBef>
                <a:spcPts val="55"/>
              </a:spcBef>
            </a:pPr>
            <a:fld id="{81D60167-4931-47E6-BA6A-407CBD079E47}" type="slidenum">
              <a:rPr spc="15" dirty="0"/>
              <a:pPr marL="130175">
                <a:lnSpc>
                  <a:spcPct val="100000"/>
                </a:lnSpc>
                <a:spcBef>
                  <a:spcPts val="55"/>
                </a:spcBef>
              </a:pPr>
              <a:t>5</a:t>
            </a:fld>
            <a:r>
              <a:rPr spc="15" dirty="0"/>
              <a:t>/10</a:t>
            </a: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7007606" y="9688652"/>
            <a:ext cx="4585970"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55" dirty="0">
                <a:latin typeface="Cambria"/>
                <a:cs typeface="Cambria"/>
              </a:rPr>
              <a:t> </a:t>
            </a:r>
            <a:r>
              <a:rPr sz="1400" b="1" dirty="0">
                <a:latin typeface="Cambria"/>
                <a:cs typeface="Cambria"/>
              </a:rPr>
              <a:t>CODE-NAME/FACULTY/DEPT/COLLEGE</a:t>
            </a:r>
            <a:endParaRPr sz="1400">
              <a:latin typeface="Cambria"/>
              <a:cs typeface="Cambr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54587" y="2476500"/>
            <a:ext cx="0" cy="6553200"/>
          </a:xfrm>
          <a:custGeom>
            <a:avLst/>
            <a:gdLst/>
            <a:ahLst/>
            <a:cxnLst/>
            <a:rect l="l" t="t" r="r" b="b"/>
            <a:pathLst>
              <a:path h="6553200">
                <a:moveTo>
                  <a:pt x="0" y="0"/>
                </a:moveTo>
                <a:lnTo>
                  <a:pt x="0" y="6553200"/>
                </a:lnTo>
              </a:path>
            </a:pathLst>
          </a:custGeom>
          <a:ln w="47625">
            <a:solidFill>
              <a:srgbClr val="5F8368"/>
            </a:solidFill>
          </a:ln>
        </p:spPr>
        <p:txBody>
          <a:bodyPr wrap="square" lIns="0" tIns="0" rIns="0" bIns="0" rtlCol="0"/>
          <a:lstStyle/>
          <a:p>
            <a:endParaRPr/>
          </a:p>
        </p:txBody>
      </p:sp>
      <p:sp>
        <p:nvSpPr>
          <p:cNvPr id="4" name="object 4"/>
          <p:cNvSpPr txBox="1"/>
          <p:nvPr/>
        </p:nvSpPr>
        <p:spPr>
          <a:xfrm>
            <a:off x="460057" y="9646284"/>
            <a:ext cx="821055" cy="243204"/>
          </a:xfrm>
          <a:prstGeom prst="rect">
            <a:avLst/>
          </a:prstGeom>
        </p:spPr>
        <p:txBody>
          <a:bodyPr vert="horz" wrap="square" lIns="0" tIns="15875" rIns="0" bIns="0" rtlCol="0">
            <a:spAutoFit/>
          </a:bodyPr>
          <a:lstStyle/>
          <a:p>
            <a:pPr marL="12700">
              <a:lnSpc>
                <a:spcPct val="100000"/>
              </a:lnSpc>
              <a:spcBef>
                <a:spcPts val="125"/>
              </a:spcBef>
            </a:pPr>
            <a:r>
              <a:rPr sz="1400" spc="15" dirty="0">
                <a:latin typeface="Calibri"/>
                <a:cs typeface="Calibri"/>
              </a:rPr>
              <a:t>5/26/2020</a:t>
            </a:r>
            <a:endParaRPr sz="1400">
              <a:latin typeface="Calibri"/>
              <a:cs typeface="Calibri"/>
            </a:endParaRPr>
          </a:p>
        </p:txBody>
      </p:sp>
      <p:sp>
        <p:nvSpPr>
          <p:cNvPr id="5" name="object 5"/>
          <p:cNvSpPr txBox="1"/>
          <p:nvPr/>
        </p:nvSpPr>
        <p:spPr>
          <a:xfrm>
            <a:off x="6779006" y="9717722"/>
            <a:ext cx="4577715" cy="243204"/>
          </a:xfrm>
          <a:prstGeom prst="rect">
            <a:avLst/>
          </a:prstGeom>
        </p:spPr>
        <p:txBody>
          <a:bodyPr vert="horz" wrap="square" lIns="0" tIns="15875" rIns="0" bIns="0" rtlCol="0">
            <a:spAutoFit/>
          </a:bodyPr>
          <a:lstStyle/>
          <a:p>
            <a:pPr marL="12700">
              <a:lnSpc>
                <a:spcPct val="100000"/>
              </a:lnSpc>
              <a:spcBef>
                <a:spcPts val="125"/>
              </a:spcBef>
            </a:pPr>
            <a:r>
              <a:rPr sz="1400" b="1" spc="15" dirty="0">
                <a:latin typeface="Cambria"/>
                <a:cs typeface="Cambria"/>
              </a:rPr>
              <a:t>TOPIC/COURSE</a:t>
            </a:r>
            <a:r>
              <a:rPr sz="1400" b="1" spc="-100" dirty="0">
                <a:latin typeface="Cambria"/>
                <a:cs typeface="Cambria"/>
              </a:rPr>
              <a:t> </a:t>
            </a:r>
            <a:r>
              <a:rPr sz="1400" b="1" dirty="0">
                <a:latin typeface="Cambria"/>
                <a:cs typeface="Cambria"/>
              </a:rPr>
              <a:t>CODE-NAME/FACULTY/DEPT/COLLEGE</a:t>
            </a:r>
            <a:endParaRPr sz="1400">
              <a:latin typeface="Cambria"/>
              <a:cs typeface="Cambria"/>
            </a:endParaRPr>
          </a:p>
        </p:txBody>
      </p:sp>
      <p:sp>
        <p:nvSpPr>
          <p:cNvPr id="6" name="object 6"/>
          <p:cNvSpPr txBox="1"/>
          <p:nvPr/>
        </p:nvSpPr>
        <p:spPr>
          <a:xfrm>
            <a:off x="17337405" y="9655809"/>
            <a:ext cx="421640" cy="243204"/>
          </a:xfrm>
          <a:prstGeom prst="rect">
            <a:avLst/>
          </a:prstGeom>
        </p:spPr>
        <p:txBody>
          <a:bodyPr vert="horz" wrap="square" lIns="0" tIns="15875" rIns="0" bIns="0" rtlCol="0">
            <a:spAutoFit/>
          </a:bodyPr>
          <a:lstStyle/>
          <a:p>
            <a:pPr marL="12700">
              <a:lnSpc>
                <a:spcPct val="100000"/>
              </a:lnSpc>
              <a:spcBef>
                <a:spcPts val="125"/>
              </a:spcBef>
            </a:pPr>
            <a:r>
              <a:rPr sz="1400" spc="45" dirty="0">
                <a:latin typeface="Cambria"/>
                <a:cs typeface="Cambria"/>
              </a:rPr>
              <a:t>3</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7" name="object 7"/>
          <p:cNvSpPr txBox="1">
            <a:spLocks noGrp="1"/>
          </p:cNvSpPr>
          <p:nvPr>
            <p:ph type="title"/>
          </p:nvPr>
        </p:nvSpPr>
        <p:spPr>
          <a:xfrm>
            <a:off x="3429000" y="571500"/>
            <a:ext cx="11277600" cy="1305486"/>
          </a:xfrm>
          <a:prstGeom prst="rect">
            <a:avLst/>
          </a:prstGeom>
        </p:spPr>
        <p:txBody>
          <a:bodyPr vert="horz" wrap="square" lIns="0" tIns="12700" rIns="0" bIns="0" rtlCol="0">
            <a:spAutoFit/>
          </a:bodyPr>
          <a:lstStyle/>
          <a:p>
            <a:r>
              <a:rPr lang="en-US" dirty="0" smtClean="0"/>
              <a:t>PATH OF EXTERNAL RESPIRATION IN ANIMALS</a:t>
            </a:r>
            <a:endParaRPr lang="en-US" dirty="0"/>
          </a:p>
        </p:txBody>
      </p:sp>
      <p:pic>
        <p:nvPicPr>
          <p:cNvPr id="9219" name="Picture 3" descr="Human Respiration, Excretion, and Locomotion">
            <a:hlinkClick r:id="rId3"/>
          </p:cNvPr>
          <p:cNvPicPr>
            <a:picLocks noChangeAspect="1" noChangeArrowheads="1"/>
          </p:cNvPicPr>
          <p:nvPr/>
        </p:nvPicPr>
        <p:blipFill>
          <a:blip r:embed="rId4" cstate="print"/>
          <a:srcRect/>
          <a:stretch>
            <a:fillRect/>
          </a:stretch>
        </p:blipFill>
        <p:spPr bwMode="auto">
          <a:xfrm>
            <a:off x="2819400" y="1409700"/>
            <a:ext cx="12649200" cy="73869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952500"/>
            <a:ext cx="11734800" cy="1938992"/>
          </a:xfrm>
        </p:spPr>
        <p:txBody>
          <a:bodyPr/>
          <a:lstStyle/>
          <a:p>
            <a:r>
              <a:rPr lang="en-US" dirty="0" smtClean="0"/>
              <a:t>PATH OF EXTERNAL REPIRATION IN ANIMALS</a:t>
            </a:r>
            <a:endParaRPr lang="en-US" dirty="0"/>
          </a:p>
        </p:txBody>
      </p:sp>
      <p:sp>
        <p:nvSpPr>
          <p:cNvPr id="3" name="Text Placeholder 2"/>
          <p:cNvSpPr>
            <a:spLocks noGrp="1"/>
          </p:cNvSpPr>
          <p:nvPr>
            <p:ph type="body" idx="1"/>
          </p:nvPr>
        </p:nvSpPr>
        <p:spPr>
          <a:xfrm>
            <a:off x="914400" y="2366010"/>
            <a:ext cx="4267200" cy="3615690"/>
          </a:xfrm>
        </p:spPr>
        <p:txBody>
          <a:bodyPr/>
          <a:lstStyle/>
          <a:p>
            <a:endParaRPr lang="en-US" dirty="0"/>
          </a:p>
        </p:txBody>
      </p:sp>
      <p:pic>
        <p:nvPicPr>
          <p:cNvPr id="18433" name="Picture 1"/>
          <p:cNvPicPr>
            <a:picLocks noChangeAspect="1" noChangeArrowheads="1"/>
          </p:cNvPicPr>
          <p:nvPr/>
        </p:nvPicPr>
        <p:blipFill>
          <a:blip r:embed="rId2" cstate="print"/>
          <a:srcRect/>
          <a:stretch>
            <a:fillRect/>
          </a:stretch>
        </p:blipFill>
        <p:spPr bwMode="auto">
          <a:xfrm>
            <a:off x="2438400" y="2095500"/>
            <a:ext cx="12420600" cy="73287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54587" y="2476500"/>
            <a:ext cx="0" cy="6553200"/>
          </a:xfrm>
          <a:custGeom>
            <a:avLst/>
            <a:gdLst/>
            <a:ahLst/>
            <a:cxnLst/>
            <a:rect l="l" t="t" r="r" b="b"/>
            <a:pathLst>
              <a:path h="6553200">
                <a:moveTo>
                  <a:pt x="0" y="0"/>
                </a:moveTo>
                <a:lnTo>
                  <a:pt x="0" y="655320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2057400" y="1333500"/>
            <a:ext cx="7772400" cy="7307770"/>
          </a:xfrm>
          <a:prstGeom prst="rect">
            <a:avLst/>
          </a:prstGeom>
        </p:spPr>
        <p:txBody>
          <a:bodyPr vert="horz" wrap="square" lIns="0" tIns="13335" rIns="0" bIns="0" rtlCol="0">
            <a:spAutoFit/>
          </a:bodyPr>
          <a:lstStyle/>
          <a:p>
            <a:r>
              <a:rPr lang="en-US" sz="3600" b="0" dirty="0" smtClean="0"/>
              <a:t>The two main processes of respiration are:</a:t>
            </a:r>
            <a:br>
              <a:rPr lang="en-US" sz="3600" b="0" dirty="0" smtClean="0"/>
            </a:br>
            <a:r>
              <a:rPr lang="en-US" sz="3600" b="0" dirty="0" smtClean="0">
                <a:solidFill>
                  <a:srgbClr val="FF0000"/>
                </a:solidFill>
              </a:rPr>
              <a:t>External respiration or breathing,</a:t>
            </a:r>
            <a:r>
              <a:rPr lang="en-US" sz="3600" b="0" dirty="0" smtClean="0"/>
              <a:t> i.e.</a:t>
            </a:r>
            <a:br>
              <a:rPr lang="en-US" sz="3600" b="0" dirty="0" smtClean="0"/>
            </a:br>
            <a:r>
              <a:rPr lang="en-US" sz="3600" b="0" dirty="0" smtClean="0"/>
              <a:t>taking in air rich in oxygen (inhalation)</a:t>
            </a:r>
            <a:br>
              <a:rPr lang="en-US" sz="3600" b="0" dirty="0" smtClean="0"/>
            </a:br>
            <a:r>
              <a:rPr lang="en-US" sz="3600" b="0" dirty="0" smtClean="0"/>
              <a:t>and giving out air rich in carbon dioxide (exhalation).</a:t>
            </a:r>
            <a:br>
              <a:rPr lang="en-US" sz="3600" b="0" dirty="0" smtClean="0"/>
            </a:br>
            <a:r>
              <a:rPr lang="en-US" sz="3600" b="0" dirty="0" smtClean="0">
                <a:solidFill>
                  <a:srgbClr val="FF0000"/>
                </a:solidFill>
              </a:rPr>
              <a:t>Internal respiration or cellular respiration,</a:t>
            </a:r>
            <a:r>
              <a:rPr lang="en-US" sz="3600" b="0" dirty="0" smtClean="0"/>
              <a:t/>
            </a:r>
            <a:br>
              <a:rPr lang="en-US" sz="3600" b="0" dirty="0" smtClean="0"/>
            </a:br>
            <a:r>
              <a:rPr lang="en-US" sz="3600" b="0" dirty="0" smtClean="0"/>
              <a:t>i.e. using oxygen to break down food to</a:t>
            </a:r>
            <a:br>
              <a:rPr lang="en-US" sz="3600" b="0" dirty="0" smtClean="0"/>
            </a:br>
            <a:r>
              <a:rPr lang="en-US" sz="3600" b="0" dirty="0" smtClean="0"/>
              <a:t>release energy. Internal respiration occurs</a:t>
            </a:r>
            <a:br>
              <a:rPr lang="en-US" sz="3600" b="0" dirty="0" smtClean="0"/>
            </a:br>
            <a:r>
              <a:rPr lang="en-US" sz="3600" b="0" dirty="0" smtClean="0"/>
              <a:t>in the body cells.</a:t>
            </a:r>
            <a:r>
              <a:rPr lang="en-US" b="0" dirty="0" smtClean="0"/>
              <a:t/>
            </a:r>
            <a:br>
              <a:rPr lang="en-US" b="0" dirty="0" smtClean="0"/>
            </a:br>
            <a:endParaRPr lang="en-US" b="0" dirty="0"/>
          </a:p>
        </p:txBody>
      </p:sp>
      <p:sp>
        <p:nvSpPr>
          <p:cNvPr id="5" name="object 5"/>
          <p:cNvSpPr txBox="1">
            <a:spLocks noGrp="1"/>
          </p:cNvSpPr>
          <p:nvPr>
            <p:ph type="sldNum" sz="quarter" idx="7"/>
          </p:nvPr>
        </p:nvSpPr>
        <p:spPr>
          <a:prstGeom prst="rect">
            <a:avLst/>
          </a:prstGeom>
        </p:spPr>
        <p:txBody>
          <a:bodyPr vert="horz" wrap="square" lIns="0" tIns="6985" rIns="0" bIns="0" rtlCol="0">
            <a:spAutoFit/>
          </a:bodyPr>
          <a:lstStyle/>
          <a:p>
            <a:pPr marL="130175">
              <a:lnSpc>
                <a:spcPct val="100000"/>
              </a:lnSpc>
              <a:spcBef>
                <a:spcPts val="55"/>
              </a:spcBef>
            </a:pPr>
            <a:fld id="{81D60167-4931-47E6-BA6A-407CBD079E47}" type="slidenum">
              <a:rPr spc="15" dirty="0"/>
              <a:pPr marL="130175">
                <a:lnSpc>
                  <a:spcPct val="100000"/>
                </a:lnSpc>
                <a:spcBef>
                  <a:spcPts val="55"/>
                </a:spcBef>
              </a:pPr>
              <a:t>8</a:t>
            </a:fld>
            <a:r>
              <a:rPr spc="15" dirty="0"/>
              <a:t>/10</a:t>
            </a: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7007606" y="9688652"/>
            <a:ext cx="4585970"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55" dirty="0">
                <a:latin typeface="Cambria"/>
                <a:cs typeface="Cambria"/>
              </a:rPr>
              <a:t> </a:t>
            </a:r>
            <a:r>
              <a:rPr sz="1400" b="1" dirty="0">
                <a:latin typeface="Cambria"/>
                <a:cs typeface="Cambria"/>
              </a:rPr>
              <a:t>CODE-NAME/FACULTY/DEPT/COLLEGE</a:t>
            </a:r>
            <a:endParaRPr sz="1400">
              <a:latin typeface="Cambria"/>
              <a:cs typeface="Cambria"/>
            </a:endParaRPr>
          </a:p>
        </p:txBody>
      </p:sp>
      <p:pic>
        <p:nvPicPr>
          <p:cNvPr id="7170" name="Picture 2" descr="2011 cellular respiration">
            <a:hlinkClick r:id="rId2"/>
          </p:cNvPr>
          <p:cNvPicPr>
            <a:picLocks noChangeAspect="1" noChangeArrowheads="1"/>
          </p:cNvPicPr>
          <p:nvPr/>
        </p:nvPicPr>
        <p:blipFill>
          <a:blip r:embed="rId3" cstate="print"/>
          <a:srcRect/>
          <a:stretch>
            <a:fillRect/>
          </a:stretch>
        </p:blipFill>
        <p:spPr bwMode="auto">
          <a:xfrm>
            <a:off x="10668000" y="1562100"/>
            <a:ext cx="5994397" cy="4495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2667000" y="342900"/>
            <a:ext cx="12649200" cy="4537139"/>
          </a:xfrm>
          <a:prstGeom prst="rect">
            <a:avLst/>
          </a:prstGeom>
        </p:spPr>
        <p:txBody>
          <a:bodyPr vert="horz" wrap="square" lIns="0" tIns="12700" rIns="0" bIns="0" rtlCol="0">
            <a:spAutoFit/>
          </a:bodyPr>
          <a:lstStyle/>
          <a:p>
            <a:r>
              <a:rPr lang="en-US" spc="-5" dirty="0" smtClean="0"/>
              <a:t>RESPIRATION</a:t>
            </a:r>
            <a:br>
              <a:rPr lang="en-US" spc="-5" dirty="0" smtClean="0"/>
            </a:br>
            <a:r>
              <a:rPr lang="en-US" b="0" dirty="0" smtClean="0"/>
              <a:t>In respiration, glucose molecules react</a:t>
            </a:r>
            <a:br>
              <a:rPr lang="en-US" b="0" dirty="0" smtClean="0"/>
            </a:br>
            <a:r>
              <a:rPr lang="en-US" b="0" dirty="0" smtClean="0"/>
              <a:t>with oxygen and break down into carbon</a:t>
            </a:r>
            <a:br>
              <a:rPr lang="en-US" b="0" dirty="0" smtClean="0"/>
            </a:br>
            <a:r>
              <a:rPr lang="en-US" b="0" dirty="0" smtClean="0"/>
              <a:t>dioxide and water to release energy. The</a:t>
            </a:r>
            <a:br>
              <a:rPr lang="en-US" b="0" dirty="0" smtClean="0"/>
            </a:br>
            <a:r>
              <a:rPr lang="en-US" b="0" dirty="0" smtClean="0"/>
              <a:t>chemical reaction involved in respiration is</a:t>
            </a:r>
            <a:br>
              <a:rPr lang="en-US" b="0" dirty="0" smtClean="0"/>
            </a:br>
            <a:r>
              <a:rPr lang="en-US" b="0" dirty="0" smtClean="0"/>
              <a:t>summarized here:</a:t>
            </a:r>
            <a:br>
              <a:rPr lang="en-US" b="0" dirty="0" smtClean="0"/>
            </a:br>
            <a:endParaRPr dirty="0"/>
          </a:p>
        </p:txBody>
      </p:sp>
      <p:sp>
        <p:nvSpPr>
          <p:cNvPr id="5" name="object 5"/>
          <p:cNvSpPr txBox="1"/>
          <p:nvPr/>
        </p:nvSpPr>
        <p:spPr>
          <a:xfrm>
            <a:off x="17337405" y="9664839"/>
            <a:ext cx="421640" cy="238125"/>
          </a:xfrm>
          <a:prstGeom prst="rect">
            <a:avLst/>
          </a:prstGeom>
        </p:spPr>
        <p:txBody>
          <a:bodyPr vert="horz" wrap="square" lIns="0" tIns="6985" rIns="0" bIns="0" rtlCol="0">
            <a:spAutoFit/>
          </a:bodyPr>
          <a:lstStyle/>
          <a:p>
            <a:pPr marL="12700">
              <a:lnSpc>
                <a:spcPct val="100000"/>
              </a:lnSpc>
              <a:spcBef>
                <a:spcPts val="55"/>
              </a:spcBef>
            </a:pPr>
            <a:r>
              <a:rPr sz="1400" spc="45" dirty="0">
                <a:latin typeface="Cambria"/>
                <a:cs typeface="Cambria"/>
              </a:rPr>
              <a:t>6</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6130925" y="9726752"/>
            <a:ext cx="4577715"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100" dirty="0">
                <a:latin typeface="Cambria"/>
                <a:cs typeface="Cambria"/>
              </a:rPr>
              <a:t> </a:t>
            </a:r>
            <a:r>
              <a:rPr sz="1400" b="1" dirty="0">
                <a:latin typeface="Cambria"/>
                <a:cs typeface="Cambria"/>
              </a:rPr>
              <a:t>CODE-NAME/FACULTY/DEPT/COLLEGE</a:t>
            </a:r>
            <a:endParaRPr sz="1400">
              <a:latin typeface="Cambria"/>
              <a:cs typeface="Cambria"/>
            </a:endParaRPr>
          </a:p>
        </p:txBody>
      </p:sp>
      <p:pic>
        <p:nvPicPr>
          <p:cNvPr id="6146" name="Picture 2" descr="What is the overall equation of cellular respiration of glucose? - Quora">
            <a:hlinkClick r:id="rId3"/>
          </p:cNvPr>
          <p:cNvPicPr>
            <a:picLocks noChangeAspect="1" noChangeArrowheads="1"/>
          </p:cNvPicPr>
          <p:nvPr/>
        </p:nvPicPr>
        <p:blipFill>
          <a:blip r:embed="rId4" cstate="print"/>
          <a:srcRect/>
          <a:stretch>
            <a:fillRect/>
          </a:stretch>
        </p:blipFill>
        <p:spPr bwMode="auto">
          <a:xfrm>
            <a:off x="3200400" y="4457700"/>
            <a:ext cx="13106400" cy="5105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TotalTime>
  <Words>67</Words>
  <Application>Microsoft Office PowerPoint</Application>
  <PresentationFormat>Custom</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Respiration</vt:lpstr>
      <vt:lpstr>Slide 2</vt:lpstr>
      <vt:lpstr>Slide 3</vt:lpstr>
      <vt:lpstr>Why do we respire? All the living organisms are made up of small microscopic units called the cells. These cells have different functions to perform in these organisms such as digestion, respiration, transportation and excretion. The cells can perform this function only if they get the energy to do so. Hence, all living organisms need food which gives them the required energy. The energy present in the food gets released when the organisms respire or breathe. .</vt:lpstr>
      <vt:lpstr>RESPIRATION AND OXIDATION Energy is released from digested food through the process of respiration.  The nutrients of the digested food react with oxygen in the body cells to release energy.  The reaction with oxygen is known as oxidation.  Respiration is the process of taking in oxygen, using it for release of energy by oxidation of food, and eliminating the waste products—carbon dioxide and water.</vt:lpstr>
      <vt:lpstr>PATH OF EXTERNAL RESPIRATION IN ANIMALS</vt:lpstr>
      <vt:lpstr>PATH OF EXTERNAL REPIRATION IN ANIMALS</vt:lpstr>
      <vt:lpstr>The two main processes of respiration are: External respiration or breathing, i.e. taking in air rich in oxygen (inhalation) and giving out air rich in carbon dioxide (exhalation). Internal respiration or cellular respiration, i.e. using oxygen to break down food to release energy. Internal respiration occurs in the body cells. </vt:lpstr>
      <vt:lpstr>RESPIRATION In respiration, glucose molecules react with oxygen and break down into carbon dioxide and water to release energy. The chemical reaction involved in respiration is summarized here: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EQUATION</dc:title>
  <cp:lastModifiedBy>HOD CSE</cp:lastModifiedBy>
  <cp:revision>5</cp:revision>
  <dcterms:created xsi:type="dcterms:W3CDTF">2020-07-14T05:32:56Z</dcterms:created>
  <dcterms:modified xsi:type="dcterms:W3CDTF">2020-11-16T05:38:17Z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2020-07-14T00:00:00Z</vt:filetime>
  </property>
  <property fmtid="{D5CDD505-2E9C-101B-9397-08002B2CF9AE}" pid="3" name="LastSaved">
    <vt:filetime>2020-07-14T00:00:00Z</vt:filetime>
  </property>
</Properties>
</file>